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6" r:id="rId3"/>
    <p:sldId id="267" r:id="rId4"/>
    <p:sldId id="259" r:id="rId5"/>
    <p:sldId id="260" r:id="rId6"/>
    <p:sldId id="268" r:id="rId7"/>
    <p:sldId id="261" r:id="rId8"/>
    <p:sldId id="262" r:id="rId9"/>
    <p:sldId id="269" r:id="rId10"/>
    <p:sldId id="265" r:id="rId11"/>
    <p:sldId id="256" r:id="rId12"/>
    <p:sldId id="25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5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2E6F5-29DE-F0E7-6B30-68FCD9D6F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1E1CBB-3B8B-655A-FEDD-5F584D784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470FC7-B14D-2288-0A42-E3C8692C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49E370-0F0F-749E-CFC8-403F85F2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E9417C-5684-8577-7482-53A45CA4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9C4370-28D5-E380-4941-DC6649FB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0C9498C-5421-243A-B7CB-9ACDB23BF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1DA51B-A9A6-045E-B415-AB093694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0415FB-7E2F-3C1E-A4CD-27F0E718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08FA13-7B20-71D3-B065-128F9D66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28B42BD-5D80-AF94-1D37-430526043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88BB77D-0E1E-EAC8-AA80-E070FF83C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2DA745-4E7E-F477-3D70-F80B8B3FD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DB1B17-9AC8-E656-2850-CFA1BB7B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7EB6B4-7F0C-01C5-0CD8-55B79FDD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E41079-56A0-CA2B-34A4-07C5108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0BD79C-B0CA-4773-510E-CE3A835B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2F7993-721B-108C-061C-03C2EA68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42BF29-831A-8E94-1414-8BAF8990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D9EAC0-A90B-A948-C8E3-6F91EC6A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6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4F0EA-FDAC-CD05-4BED-91B66B71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5BD1EF-88A1-5679-51F9-7E9D6A3A5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EF9935-A2A0-7B43-A136-DB3D6345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4F0D0D-E0C4-CDF3-FE8E-BD3E078B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04D571-FB03-29B1-8C1A-CCA0E474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4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B90B37-280B-9F7D-14E5-9F0A658C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FD46BF-0187-AFC2-1DC0-B72CD530B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5466F91-8049-97CB-5AD5-D89FA75C6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533F94-FF02-F0EB-133E-2B94A5E7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D567814-5695-422E-1ADC-1AEBB8A4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7CC4C7-CD58-4A9A-0F78-207FCB73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1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E29C8-75E0-9F6F-F4C0-9B0570E0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82CE8B-A403-C20E-27F4-902F8F433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565134E-FC05-DB0B-27A4-5B6814704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B73ABAA-F16A-0259-D05C-FF6CAC28F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2CCBE39-1D54-06CB-6251-196B0649C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CFE5076-AD18-10E0-344F-348446C2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D93AA2D-F3CD-CD61-BEA5-1EED1BE6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25D68D4-96CA-94A0-245F-6E2F209E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051F84-75B7-F624-3DB1-656089CF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2C0AAF-D236-8C80-867A-B01B96F5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FC696A-8368-25AA-882B-BAA32231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E55CAE4-5C20-A95E-2498-52E641C3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3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3464359-45A3-6442-7B70-5ED704D4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74DE418-BECC-CB13-C083-0C547F4F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A7099D-F111-4B87-97C8-A09F627B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8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D849F-0B77-530E-3F2B-E8A20130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7D9F1D-EE66-3587-F09A-031A759B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E67D64C-BBA0-8C9C-7966-B6C865B08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39F37D-CA16-A9C7-0FE4-EC1E87C2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8ACB75-47D1-65FA-498F-AC37CCDE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82073A3-29C3-6E99-01E6-08FE1FA0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6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279018-3E1C-03EB-C0B5-8DCE705C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4CC41F-B6A7-C5A6-4B53-89CC32207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7E6398-310A-2C90-2899-074C1970B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770EC66-6939-E0B7-F54C-623154A3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BCC4CD7-27E2-CA8E-9967-44398FE0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287629C-4276-F033-1F95-E039A7B8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4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092EB97-58ED-BE0D-8389-764ABE4B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2FB24A-DAE1-70FA-7220-28A89AEF3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1EDD9-CFFD-2C46-3ED2-7FB8E076D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6DAB-E4AA-4AF8-99BD-3728D51A37B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6A976C-48B7-37EC-A08C-23EB96980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492A66-A850-BCAD-6F5C-936EE34AC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A0F41-B513-465E-AAAE-C0AAEF7B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8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mets.com/uploadedfiles/paper/issue_5_may_2022/24235/final/fin_irjmets1654229519.pdf" TargetMode="External"/><Relationship Id="rId2" Type="http://schemas.openxmlformats.org/officeDocument/2006/relationships/hyperlink" Target="https://www.researchgate.net/publication/338107992_Design_of_a_Smart_Real-time_Excessive_Honking_Control_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6" name="Picture 28">
            <a:extLst>
              <a:ext uri="{FF2B5EF4-FFF2-40B4-BE49-F238E27FC236}">
                <a16:creationId xmlns:a16="http://schemas.microsoft.com/office/drawing/2014/main" xmlns="" id="{0CA22C72-B6B1-1571-E021-CA502F707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67A285C-C956-8558-27CD-9120BE413419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5DDAB39-8643-5B65-CFEB-8ADBE5245808}"/>
              </a:ext>
            </a:extLst>
          </p:cNvPr>
          <p:cNvSpPr/>
          <p:nvPr/>
        </p:nvSpPr>
        <p:spPr>
          <a:xfrm>
            <a:off x="2559999" y="3429000"/>
            <a:ext cx="70720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Noiseless Vehicle Horn System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999E323-D5B6-4A23-10E2-DE49609EE937}"/>
              </a:ext>
            </a:extLst>
          </p:cNvPr>
          <p:cNvSpPr/>
          <p:nvPr/>
        </p:nvSpPr>
        <p:spPr>
          <a:xfrm>
            <a:off x="2847355" y="1859340"/>
            <a:ext cx="649729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SilentSignal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110C65-99BE-980E-E91C-72610C95FCB9}"/>
              </a:ext>
            </a:extLst>
          </p:cNvPr>
          <p:cNvSpPr/>
          <p:nvPr/>
        </p:nvSpPr>
        <p:spPr>
          <a:xfrm>
            <a:off x="3137498" y="472944"/>
            <a:ext cx="591700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atin typeface="Berlin Sans FB Demi" panose="020E0802020502020306" pitchFamily="34" charset="0"/>
              </a:rPr>
              <a:t>Multidisciplinary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5E9C5AE-A023-3114-73FF-03EFAFD0388C}"/>
              </a:ext>
            </a:extLst>
          </p:cNvPr>
          <p:cNvSpPr/>
          <p:nvPr/>
        </p:nvSpPr>
        <p:spPr>
          <a:xfrm>
            <a:off x="552188" y="1488607"/>
            <a:ext cx="965425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 smtClean="0"/>
              <a:t>Language: C++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i="0" dirty="0" smtClean="0">
                <a:effectLst/>
              </a:rPr>
              <a:t>IDE: Proteus 8 Professional, Arduino IDE</a:t>
            </a:r>
            <a:endParaRPr lang="en-US" sz="3200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8583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8110C65-99BE-980E-E91C-72610C95FCB9}"/>
              </a:ext>
            </a:extLst>
          </p:cNvPr>
          <p:cNvSpPr/>
          <p:nvPr/>
        </p:nvSpPr>
        <p:spPr>
          <a:xfrm>
            <a:off x="2921896" y="472944"/>
            <a:ext cx="63482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atin typeface="Berlin Sans FB Demi" panose="020E0802020502020306" pitchFamily="34" charset="0"/>
              </a:rPr>
              <a:t>Estimated Budget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5E9C5AE-A023-3114-73FF-03EFAFD0388C}"/>
              </a:ext>
            </a:extLst>
          </p:cNvPr>
          <p:cNvSpPr/>
          <p:nvPr/>
        </p:nvSpPr>
        <p:spPr>
          <a:xfrm>
            <a:off x="526064" y="1488607"/>
            <a:ext cx="557864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5E9C5AE-A023-3114-73FF-03EFAFD0388C}"/>
              </a:ext>
            </a:extLst>
          </p:cNvPr>
          <p:cNvSpPr/>
          <p:nvPr/>
        </p:nvSpPr>
        <p:spPr>
          <a:xfrm>
            <a:off x="552189" y="1488607"/>
            <a:ext cx="428106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SG" sz="2000" dirty="0"/>
              <a:t>• Arduino Mega 2560 R3: BDT 1895 </a:t>
            </a:r>
            <a:endParaRPr lang="en-SG" sz="2000" dirty="0" smtClean="0"/>
          </a:p>
          <a:p>
            <a:pPr>
              <a:lnSpc>
                <a:spcPct val="200000"/>
              </a:lnSpc>
            </a:pPr>
            <a:r>
              <a:rPr lang="en-SG" sz="2000" dirty="0" smtClean="0"/>
              <a:t>• </a:t>
            </a:r>
            <a:r>
              <a:rPr lang="en-SG" sz="2000" dirty="0"/>
              <a:t>Arduino UNO: BDT </a:t>
            </a:r>
            <a:r>
              <a:rPr lang="en-SG" sz="2000" dirty="0" smtClean="0"/>
              <a:t>840</a:t>
            </a:r>
          </a:p>
          <a:p>
            <a:pPr>
              <a:lnSpc>
                <a:spcPct val="200000"/>
              </a:lnSpc>
            </a:pPr>
            <a:r>
              <a:rPr lang="en-SG" sz="2000" dirty="0" smtClean="0"/>
              <a:t>• </a:t>
            </a:r>
            <a:r>
              <a:rPr lang="en-SG" sz="2000" dirty="0"/>
              <a:t>Arduino NANO: BDT 600 </a:t>
            </a:r>
            <a:endParaRPr lang="en-SG" sz="2000" dirty="0" smtClean="0"/>
          </a:p>
          <a:p>
            <a:pPr>
              <a:lnSpc>
                <a:spcPct val="200000"/>
              </a:lnSpc>
            </a:pPr>
            <a:r>
              <a:rPr lang="en-SG" sz="2000" dirty="0" smtClean="0"/>
              <a:t>• </a:t>
            </a:r>
            <a:r>
              <a:rPr lang="en-SG" sz="2000" dirty="0"/>
              <a:t>16x2 Serial LCD Module (x2): BDT 220 each </a:t>
            </a:r>
            <a:endParaRPr lang="en-SG" sz="2000" dirty="0" smtClean="0"/>
          </a:p>
          <a:p>
            <a:pPr>
              <a:lnSpc>
                <a:spcPct val="200000"/>
              </a:lnSpc>
            </a:pPr>
            <a:r>
              <a:rPr lang="en-SG" sz="2000" dirty="0" smtClean="0"/>
              <a:t>• </a:t>
            </a:r>
            <a:r>
              <a:rPr lang="en-SG" sz="2000" dirty="0"/>
              <a:t>NRF24L01+ 2.4GHz Wireless Transceiver Module (x6): BDT 199 </a:t>
            </a:r>
            <a:r>
              <a:rPr lang="en-SG" sz="2000" dirty="0" smtClean="0"/>
              <a:t>each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cap="none" spc="0" dirty="0">
              <a:ln w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5E9C5AE-A023-3114-73FF-03EFAFD0388C}"/>
              </a:ext>
            </a:extLst>
          </p:cNvPr>
          <p:cNvSpPr/>
          <p:nvPr/>
        </p:nvSpPr>
        <p:spPr>
          <a:xfrm>
            <a:off x="5600422" y="1488607"/>
            <a:ext cx="6065519" cy="46474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• IR Sensors (as required): BDT 90 </a:t>
            </a:r>
            <a:endParaRPr lang="en-US" sz="2000" dirty="0" smtClean="0"/>
          </a:p>
          <a:p>
            <a:pPr>
              <a:lnSpc>
                <a:spcPct val="200000"/>
              </a:lnSpc>
            </a:pPr>
            <a:r>
              <a:rPr lang="en-US" sz="2000" dirty="0" smtClean="0"/>
              <a:t>• </a:t>
            </a:r>
            <a:r>
              <a:rPr lang="en-US" sz="2000" dirty="0"/>
              <a:t>Audio Driver Module (x2): BDT 700 </a:t>
            </a:r>
            <a:endParaRPr lang="en-US" sz="2000" dirty="0" smtClean="0"/>
          </a:p>
          <a:p>
            <a:pPr>
              <a:lnSpc>
                <a:spcPct val="200000"/>
              </a:lnSpc>
            </a:pPr>
            <a:r>
              <a:rPr lang="en-US" sz="2000" dirty="0" smtClean="0"/>
              <a:t>• </a:t>
            </a:r>
            <a:r>
              <a:rPr lang="en-US" sz="2000" dirty="0"/>
              <a:t>LED (as required): BDT 2.5 </a:t>
            </a:r>
            <a:endParaRPr lang="en-US" sz="2000" dirty="0" smtClean="0"/>
          </a:p>
          <a:p>
            <a:pPr>
              <a:lnSpc>
                <a:spcPct val="200000"/>
              </a:lnSpc>
            </a:pPr>
            <a:r>
              <a:rPr lang="en-US" sz="2000" dirty="0" smtClean="0"/>
              <a:t>• </a:t>
            </a:r>
            <a:r>
              <a:rPr lang="en-US" sz="2000" dirty="0"/>
              <a:t>Batteries (as required): BDT 1000 </a:t>
            </a:r>
            <a:endParaRPr lang="en-US" sz="2000" dirty="0" smtClean="0"/>
          </a:p>
          <a:p>
            <a:pPr>
              <a:lnSpc>
                <a:spcPct val="200000"/>
              </a:lnSpc>
            </a:pPr>
            <a:r>
              <a:rPr lang="en-US" sz="2000" dirty="0" smtClean="0"/>
              <a:t>• </a:t>
            </a:r>
            <a:r>
              <a:rPr lang="en-US" sz="2000" dirty="0"/>
              <a:t>Jumper Wires (as required): BDT </a:t>
            </a:r>
            <a:r>
              <a:rPr lang="en-US" sz="2000" dirty="0" smtClean="0"/>
              <a:t>100</a:t>
            </a:r>
          </a:p>
          <a:p>
            <a:pPr>
              <a:lnSpc>
                <a:spcPct val="200000"/>
              </a:lnSpc>
            </a:pPr>
            <a:endParaRPr lang="en-US" sz="2000" dirty="0" smtClean="0"/>
          </a:p>
          <a:p>
            <a:pPr>
              <a:lnSpc>
                <a:spcPct val="200000"/>
              </a:lnSpc>
            </a:pPr>
            <a:r>
              <a:rPr lang="en-US" sz="2800" b="1" dirty="0"/>
              <a:t>Total Budget: BDT 8000 (approximately)</a:t>
            </a:r>
            <a:endParaRPr lang="en-US" sz="2800" b="1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09D8D4-87B2-59F8-D4E1-EB4727EA98F1}"/>
              </a:ext>
            </a:extLst>
          </p:cNvPr>
          <p:cNvSpPr/>
          <p:nvPr/>
        </p:nvSpPr>
        <p:spPr>
          <a:xfrm>
            <a:off x="4190673" y="472944"/>
            <a:ext cx="381065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0" dirty="0">
                <a:latin typeface="Berlin Sans FB Demi" panose="020E0802020502020306" pitchFamily="34" charset="0"/>
              </a:rPr>
              <a:t>Conclusion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BEB6CD8-4D38-9C74-EE5F-F6FD688293AD}"/>
              </a:ext>
            </a:extLst>
          </p:cNvPr>
          <p:cNvSpPr/>
          <p:nvPr/>
        </p:nvSpPr>
        <p:spPr>
          <a:xfrm>
            <a:off x="275281" y="5568351"/>
            <a:ext cx="806323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https://www.researchgate.net/publication/338107992_Design_of_a_Smart_Real-time_Excessive_Honking_Control_System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E870F60-8AD5-1AEC-3940-6BE7D298D3CC}"/>
              </a:ext>
            </a:extLst>
          </p:cNvPr>
          <p:cNvSpPr/>
          <p:nvPr/>
        </p:nvSpPr>
        <p:spPr>
          <a:xfrm>
            <a:off x="361843" y="4802381"/>
            <a:ext cx="19720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0" dirty="0">
                <a:latin typeface="Berlin Sans FB Demi" panose="020E0802020502020306" pitchFamily="34" charset="0"/>
              </a:rPr>
              <a:t>Reference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10E2B6-81F6-DE83-EE3D-A1F806336495}"/>
              </a:ext>
            </a:extLst>
          </p:cNvPr>
          <p:cNvSpPr/>
          <p:nvPr/>
        </p:nvSpPr>
        <p:spPr>
          <a:xfrm>
            <a:off x="275281" y="5923391"/>
            <a:ext cx="70779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https://www.irjmets.com/uploadedfiles/paper/issue_5_may_2022/24235/final/fin_irjmets1654229519.pdf</a:t>
            </a:r>
            <a:endParaRPr lang="en-US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3F4F2A8-8F64-C163-22C1-CDC9F1B77321}"/>
              </a:ext>
            </a:extLst>
          </p:cNvPr>
          <p:cNvSpPr/>
          <p:nvPr/>
        </p:nvSpPr>
        <p:spPr>
          <a:xfrm>
            <a:off x="438978" y="2055619"/>
            <a:ext cx="522159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For the sake of a peaceful society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Eradicating accidents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A5FE880-4978-2594-D68F-692DEA2246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48" y="2118897"/>
            <a:ext cx="5294328" cy="29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292AE1-131E-E618-4600-32778B31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6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2E559CC-DEE3-0DDB-E2F1-8A34D1D08ED5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A9B931-1868-7EB1-AE92-134CA2BC0076}"/>
              </a:ext>
            </a:extLst>
          </p:cNvPr>
          <p:cNvSpPr/>
          <p:nvPr/>
        </p:nvSpPr>
        <p:spPr>
          <a:xfrm>
            <a:off x="2438588" y="1504016"/>
            <a:ext cx="731482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i="0" dirty="0">
                <a:solidFill>
                  <a:schemeClr val="bg1"/>
                </a:solidFill>
                <a:latin typeface="Berlin Sans FB Demi" panose="020E0802020502020306" pitchFamily="34" charset="0"/>
              </a:rPr>
              <a:t>Thank You</a:t>
            </a:r>
            <a:endParaRPr lang="en-US" sz="11500" b="0" cap="none" spc="0" dirty="0">
              <a:ln w="0"/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134A320-32F4-23CB-DE94-C444959BEE49}"/>
              </a:ext>
            </a:extLst>
          </p:cNvPr>
          <p:cNvSpPr/>
          <p:nvPr/>
        </p:nvSpPr>
        <p:spPr>
          <a:xfrm>
            <a:off x="3139902" y="3429000"/>
            <a:ext cx="591219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0" dirty="0">
                <a:solidFill>
                  <a:schemeClr val="bg1"/>
                </a:solidFill>
                <a:latin typeface="Berlin Sans FB Demi" panose="020E0802020502020306" pitchFamily="34" charset="0"/>
              </a:rPr>
              <a:t>Any Questions?</a:t>
            </a:r>
            <a:endParaRPr lang="en-US" sz="6600" b="0" cap="none" spc="0" dirty="0">
              <a:ln w="0"/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5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260593-4B54-99E6-5418-85ED93F1B85E}"/>
              </a:ext>
            </a:extLst>
          </p:cNvPr>
          <p:cNvSpPr/>
          <p:nvPr/>
        </p:nvSpPr>
        <p:spPr>
          <a:xfrm>
            <a:off x="3358456" y="699366"/>
            <a:ext cx="547508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Aust_Vigilantes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BD52D1D-7546-81A5-8FB5-146D33ED15AB}"/>
              </a:ext>
            </a:extLst>
          </p:cNvPr>
          <p:cNvSpPr/>
          <p:nvPr/>
        </p:nvSpPr>
        <p:spPr>
          <a:xfrm>
            <a:off x="145152" y="2581396"/>
            <a:ext cx="2429512" cy="16952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n w="0"/>
              </a:rPr>
              <a:t>Abrar Khan Alvi</a:t>
            </a:r>
          </a:p>
          <a:p>
            <a:pPr algn="ctr">
              <a:lnSpc>
                <a:spcPct val="200000"/>
              </a:lnSpc>
            </a:pPr>
            <a:r>
              <a:rPr lang="en-US" sz="2800" cap="none" spc="0" dirty="0">
                <a:ln w="0"/>
              </a:rPr>
              <a:t>20210104016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3726884-4842-994D-FC70-59483ED10034}"/>
              </a:ext>
            </a:extLst>
          </p:cNvPr>
          <p:cNvSpPr/>
          <p:nvPr/>
        </p:nvSpPr>
        <p:spPr>
          <a:xfrm>
            <a:off x="3170983" y="2581396"/>
            <a:ext cx="3055645" cy="16952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n w="0"/>
              </a:rPr>
              <a:t>Fahari Alam Rashed</a:t>
            </a:r>
          </a:p>
          <a:p>
            <a:pPr algn="ctr">
              <a:lnSpc>
                <a:spcPct val="200000"/>
              </a:lnSpc>
            </a:pPr>
            <a:r>
              <a:rPr lang="en-US" sz="2800" cap="none" spc="0" dirty="0">
                <a:ln w="0"/>
              </a:rPr>
              <a:t>20210104017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B7DFD47-4E4E-8A2A-70F5-B7EB7FA5A3EF}"/>
              </a:ext>
            </a:extLst>
          </p:cNvPr>
          <p:cNvSpPr/>
          <p:nvPr/>
        </p:nvSpPr>
        <p:spPr>
          <a:xfrm>
            <a:off x="6822947" y="2581396"/>
            <a:ext cx="2194832" cy="16952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n w="0"/>
              </a:rPr>
              <a:t>H.M. Ziyad</a:t>
            </a:r>
          </a:p>
          <a:p>
            <a:pPr algn="ctr">
              <a:lnSpc>
                <a:spcPct val="200000"/>
              </a:lnSpc>
            </a:pPr>
            <a:r>
              <a:rPr lang="en-US" sz="2800" cap="none" spc="0" dirty="0">
                <a:ln w="0"/>
              </a:rPr>
              <a:t>20210104023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66841F-766D-CB22-C9A5-232A07E2209B}"/>
              </a:ext>
            </a:extLst>
          </p:cNvPr>
          <p:cNvSpPr/>
          <p:nvPr/>
        </p:nvSpPr>
        <p:spPr>
          <a:xfrm>
            <a:off x="9878592" y="2581396"/>
            <a:ext cx="2194832" cy="16952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n w="0"/>
              </a:rPr>
              <a:t>Afia Fahmida </a:t>
            </a:r>
          </a:p>
          <a:p>
            <a:pPr algn="ctr">
              <a:lnSpc>
                <a:spcPct val="200000"/>
              </a:lnSpc>
            </a:pPr>
            <a:r>
              <a:rPr lang="en-US" sz="2800" cap="none" spc="0" dirty="0">
                <a:ln w="0"/>
              </a:rPr>
              <a:t>20210104032</a:t>
            </a:r>
          </a:p>
        </p:txBody>
      </p:sp>
    </p:spTree>
    <p:extLst>
      <p:ext uri="{BB962C8B-B14F-4D97-AF65-F5344CB8AC3E}">
        <p14:creationId xmlns:p14="http://schemas.microsoft.com/office/powerpoint/2010/main" val="149324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EB94F79-A99C-B797-5ECE-E586398E6046}"/>
              </a:ext>
            </a:extLst>
          </p:cNvPr>
          <p:cNvSpPr/>
          <p:nvPr/>
        </p:nvSpPr>
        <p:spPr>
          <a:xfrm>
            <a:off x="4504860" y="390044"/>
            <a:ext cx="3182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0" dirty="0">
                <a:latin typeface="Berlin Sans FB Demi" panose="020E0802020502020306" pitchFamily="34" charset="0"/>
              </a:rPr>
              <a:t>Contents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96D0C-2CF8-8889-AF77-09A8A919EE34}"/>
              </a:ext>
            </a:extLst>
          </p:cNvPr>
          <p:cNvSpPr/>
          <p:nvPr/>
        </p:nvSpPr>
        <p:spPr>
          <a:xfrm>
            <a:off x="665403" y="1282414"/>
            <a:ext cx="6945888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i="0" dirty="0" smtClean="0">
                <a:effectLst/>
              </a:rPr>
              <a:t>Problem-Solution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/>
              <a:t>Social &amp; Economic Development</a:t>
            </a:r>
            <a:endParaRPr lang="en-US" sz="32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i="0" dirty="0">
                <a:effectLst/>
              </a:rPr>
              <a:t>Required Components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/>
              <a:t>Implementation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/>
              <a:t>Multidisciplinary</a:t>
            </a:r>
            <a:endParaRPr lang="en-US" sz="32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i="0" dirty="0">
                <a:effectLst/>
              </a:rPr>
              <a:t>Our Motive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Conclusion</a:t>
            </a:r>
            <a:endParaRPr lang="en-US" sz="2800" i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4DAB46A-A04A-9DA1-31E7-F2D748373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9" t="791"/>
          <a:stretch/>
        </p:blipFill>
        <p:spPr>
          <a:xfrm>
            <a:off x="7460718" y="1694613"/>
            <a:ext cx="4384765" cy="34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2045F57-1726-1271-353A-5DBE685D51D0}"/>
              </a:ext>
            </a:extLst>
          </p:cNvPr>
          <p:cNvSpPr/>
          <p:nvPr/>
        </p:nvSpPr>
        <p:spPr>
          <a:xfrm>
            <a:off x="4544934" y="390044"/>
            <a:ext cx="31021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0" dirty="0">
                <a:latin typeface="Berlin Sans FB Demi" panose="020E0802020502020306" pitchFamily="34" charset="0"/>
              </a:rPr>
              <a:t>Problem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3BA0BDC-A27A-6AB0-C77F-17C9A80E74CE}"/>
              </a:ext>
            </a:extLst>
          </p:cNvPr>
          <p:cNvSpPr/>
          <p:nvPr/>
        </p:nvSpPr>
        <p:spPr>
          <a:xfrm>
            <a:off x="604442" y="1979100"/>
            <a:ext cx="7299434" cy="48789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0" i="0" dirty="0">
                <a:effectLst/>
              </a:rPr>
              <a:t>Noise Pollution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0" i="0" dirty="0">
                <a:effectLst/>
              </a:rPr>
              <a:t>Negative Impact on Health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0" i="0" dirty="0">
                <a:effectLst/>
              </a:rPr>
              <a:t>Safety Concerns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i="0" dirty="0">
                <a:effectLst/>
              </a:rPr>
              <a:t>Distraction and Reduced Concentration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EF1CD2-692A-0D47-2394-5A7E20A0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608" y="1852863"/>
            <a:ext cx="3156220" cy="31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2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1A7E3CB-D4AD-84F7-CED8-E6BED3EC4DB5}"/>
              </a:ext>
            </a:extLst>
          </p:cNvPr>
          <p:cNvSpPr/>
          <p:nvPr/>
        </p:nvSpPr>
        <p:spPr>
          <a:xfrm>
            <a:off x="4641114" y="550313"/>
            <a:ext cx="290977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0" dirty="0">
                <a:latin typeface="Berlin Sans FB Demi" panose="020E0802020502020306" pitchFamily="34" charset="0"/>
              </a:rPr>
              <a:t>Solution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BEF66A-2575-9AF6-7163-00283EF18C01}"/>
              </a:ext>
            </a:extLst>
          </p:cNvPr>
          <p:cNvSpPr/>
          <p:nvPr/>
        </p:nvSpPr>
        <p:spPr>
          <a:xfrm>
            <a:off x="1126057" y="2219183"/>
            <a:ext cx="5284011" cy="38940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effectLst/>
              </a:rPr>
              <a:t>Internalized Communication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effectLst/>
              </a:rPr>
              <a:t>Selective Signaling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effectLst/>
              </a:rPr>
              <a:t>Reduced Honking Frequency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effectLst/>
                <a:latin typeface="Söhne"/>
              </a:rPr>
              <a:t>Improved Quality of Life</a:t>
            </a:r>
            <a:endParaRPr lang="en-US" sz="3200" i="0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21A08E9-4D26-FD41-8252-9CBD43F74E24}"/>
              </a:ext>
            </a:extLst>
          </p:cNvPr>
          <p:cNvSpPr/>
          <p:nvPr/>
        </p:nvSpPr>
        <p:spPr>
          <a:xfrm>
            <a:off x="387624" y="1388459"/>
            <a:ext cx="3232039" cy="11510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4000" b="1" i="0" dirty="0">
                <a:effectLst/>
                <a:latin typeface="Söhne"/>
              </a:rPr>
              <a:t>SilentSignal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1A52F53-60BF-3E23-7912-E7EF3EFD14B4}"/>
              </a:ext>
            </a:extLst>
          </p:cNvPr>
          <p:cNvGrpSpPr/>
          <p:nvPr/>
        </p:nvGrpSpPr>
        <p:grpSpPr>
          <a:xfrm>
            <a:off x="7362950" y="2795751"/>
            <a:ext cx="4645620" cy="1266498"/>
            <a:chOff x="7371658" y="2657410"/>
            <a:chExt cx="4645620" cy="1266498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xmlns="" id="{7B5CC613-A119-6C32-9597-7551DADB42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757177" y="2657410"/>
              <a:ext cx="2214086" cy="1055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xmlns="" id="{602C20B3-9A84-0814-58E5-CE31BC6E4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7" t="39398"/>
            <a:stretch/>
          </p:blipFill>
          <p:spPr bwMode="auto">
            <a:xfrm>
              <a:off x="7371658" y="2785240"/>
              <a:ext cx="1636532" cy="113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28D8BC21-755F-0B29-2320-48A4BE0BD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7" t="39398"/>
            <a:stretch/>
          </p:blipFill>
          <p:spPr bwMode="auto">
            <a:xfrm>
              <a:off x="10380746" y="2785240"/>
              <a:ext cx="1636532" cy="113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69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3C4E505-4DBF-698A-7856-A07817753896}"/>
              </a:ext>
            </a:extLst>
          </p:cNvPr>
          <p:cNvSpPr/>
          <p:nvPr/>
        </p:nvSpPr>
        <p:spPr>
          <a:xfrm>
            <a:off x="325032" y="203320"/>
            <a:ext cx="115419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Social &amp; Economics Development</a:t>
            </a:r>
            <a:r>
              <a:rPr lang="en-US" sz="8000" dirty="0" smtClean="0">
                <a:latin typeface="Berlin Sans FB Demi" panose="020E0802020502020306" pitchFamily="34" charset="0"/>
              </a:rPr>
              <a:t> </a:t>
            </a:r>
            <a:endParaRPr lang="en-US" sz="8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5E9C5AE-A023-3114-73FF-03EFAFD0388C}"/>
              </a:ext>
            </a:extLst>
          </p:cNvPr>
          <p:cNvSpPr/>
          <p:nvPr/>
        </p:nvSpPr>
        <p:spPr>
          <a:xfrm>
            <a:off x="552188" y="1488607"/>
            <a:ext cx="965425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BA0BDC-A27A-6AB0-C77F-17C9A80E74CE}"/>
              </a:ext>
            </a:extLst>
          </p:cNvPr>
          <p:cNvSpPr/>
          <p:nvPr/>
        </p:nvSpPr>
        <p:spPr>
          <a:xfrm>
            <a:off x="604442" y="1979100"/>
            <a:ext cx="898369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3BA0BDC-A27A-6AB0-C77F-17C9A80E74CE}"/>
              </a:ext>
            </a:extLst>
          </p:cNvPr>
          <p:cNvSpPr/>
          <p:nvPr/>
        </p:nvSpPr>
        <p:spPr>
          <a:xfrm>
            <a:off x="325032" y="1620511"/>
            <a:ext cx="6441528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 smtClean="0"/>
              <a:t>Ex</a:t>
            </a:r>
            <a:r>
              <a:rPr lang="en-US" sz="2800" b="0" i="0" dirty="0" smtClean="0">
                <a:effectLst/>
              </a:rPr>
              <a:t>ternal Stakeholders: General people, society, government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 smtClean="0"/>
              <a:t>Internal Stakeholders: Investors, engineers contributing in the implementation process</a:t>
            </a:r>
            <a:r>
              <a:rPr lang="en-US" sz="2800" b="0" i="0" dirty="0" smtClean="0">
                <a:effectLst/>
              </a:rPr>
              <a:t> </a:t>
            </a:r>
            <a:endParaRPr lang="en-US" sz="2800" i="0" dirty="0">
              <a:effectLst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3200" cap="none" spc="0" dirty="0">
              <a:ln w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8133EA99-30CE-6DF0-D335-117548550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5"/>
          <a:stretch/>
        </p:blipFill>
        <p:spPr bwMode="auto">
          <a:xfrm>
            <a:off x="6694996" y="2852483"/>
            <a:ext cx="5171978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48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uy Arduino Mega 2560 Rev3 [a000067] Online Bangladesh | Ubuy">
            <a:extLst>
              <a:ext uri="{FF2B5EF4-FFF2-40B4-BE49-F238E27FC236}">
                <a16:creationId xmlns:a16="http://schemas.microsoft.com/office/drawing/2014/main" xmlns="" id="{0EA769AD-5E6B-6847-FA00-37F65288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81" y="3599415"/>
            <a:ext cx="3171030" cy="163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602 Serial Blue Backlight LCD Module-IIC/I2C/TWI">
            <a:extLst>
              <a:ext uri="{FF2B5EF4-FFF2-40B4-BE49-F238E27FC236}">
                <a16:creationId xmlns:a16="http://schemas.microsoft.com/office/drawing/2014/main" xmlns="" id="{4195EB21-EF1A-A1D0-31AC-CFD14EEB4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" t="18093" r="3737" b="18309"/>
          <a:stretch/>
        </p:blipFill>
        <p:spPr bwMode="auto">
          <a:xfrm>
            <a:off x="5685869" y="1816159"/>
            <a:ext cx="1890084" cy="13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RF24L01+ Wireless Transceiver Module (2.4 GHz) | Elektor">
            <a:extLst>
              <a:ext uri="{FF2B5EF4-FFF2-40B4-BE49-F238E27FC236}">
                <a16:creationId xmlns:a16="http://schemas.microsoft.com/office/drawing/2014/main" xmlns="" id="{6EDA6FD2-8C3A-AA5A-B711-02CB993E2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17778" r="6699" b="17968"/>
          <a:stretch/>
        </p:blipFill>
        <p:spPr bwMode="auto">
          <a:xfrm>
            <a:off x="10548582" y="3704737"/>
            <a:ext cx="1105988" cy="8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R Sensor Module">
            <a:extLst>
              <a:ext uri="{FF2B5EF4-FFF2-40B4-BE49-F238E27FC236}">
                <a16:creationId xmlns:a16="http://schemas.microsoft.com/office/drawing/2014/main" xmlns="" id="{8CDF6CA9-A6BE-5B2B-A128-35D8F6BFE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 t="19048" r="26128" b="18857"/>
          <a:stretch/>
        </p:blipFill>
        <p:spPr bwMode="auto">
          <a:xfrm rot="10800000">
            <a:off x="5951642" y="5011562"/>
            <a:ext cx="867402" cy="9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454364-0351-DB36-CC38-4010CA0F4C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37" t="5334" r="3397" b="5778"/>
          <a:stretch/>
        </p:blipFill>
        <p:spPr>
          <a:xfrm>
            <a:off x="9343438" y="1881457"/>
            <a:ext cx="1414545" cy="1386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3C4E505-4DBF-698A-7856-A07817753896}"/>
              </a:ext>
            </a:extLst>
          </p:cNvPr>
          <p:cNvSpPr/>
          <p:nvPr/>
        </p:nvSpPr>
        <p:spPr>
          <a:xfrm>
            <a:off x="2093140" y="203320"/>
            <a:ext cx="80057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Required Components</a:t>
            </a:r>
            <a:r>
              <a:rPr lang="en-US" sz="8000" dirty="0">
                <a:latin typeface="Berlin Sans FB Demi" panose="020E0802020502020306" pitchFamily="34" charset="0"/>
              </a:rPr>
              <a:t> </a:t>
            </a:r>
            <a:endParaRPr lang="en-US" sz="8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5A51197-F488-A7FD-439C-C9D46A7256D5}"/>
              </a:ext>
            </a:extLst>
          </p:cNvPr>
          <p:cNvSpPr/>
          <p:nvPr/>
        </p:nvSpPr>
        <p:spPr>
          <a:xfrm>
            <a:off x="461874" y="1945422"/>
            <a:ext cx="4017311" cy="47982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Arduino Boards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16x2 Serial LCD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NRF24L01+ 2.4GHz Wireless Transceiver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IR Sensors</a:t>
            </a: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Audio Driver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Batteries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Jumper Wires</a:t>
            </a:r>
            <a:r>
              <a:rPr lang="en-US" sz="4000" dirty="0"/>
              <a:t> </a:t>
            </a:r>
            <a:endParaRPr lang="en-US" sz="5400" b="0" cap="none" spc="0" dirty="0">
              <a:ln w="0"/>
            </a:endParaRPr>
          </a:p>
        </p:txBody>
      </p:sp>
      <p:pic>
        <p:nvPicPr>
          <p:cNvPr id="6156" name="Picture 12" descr="EBL 9V 600mAh Rechargeable battery - Lithium Ion – Camera Commons">
            <a:extLst>
              <a:ext uri="{FF2B5EF4-FFF2-40B4-BE49-F238E27FC236}">
                <a16:creationId xmlns:a16="http://schemas.microsoft.com/office/drawing/2014/main" xmlns="" id="{235B99E5-B6BD-BE8F-135C-FAC4A9A45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t="22262" r="30952" b="13524"/>
          <a:stretch/>
        </p:blipFill>
        <p:spPr bwMode="auto">
          <a:xfrm rot="16200000">
            <a:off x="8311306" y="5071851"/>
            <a:ext cx="1140824" cy="199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lack H Plus 812034 Gold Pro Audio Speaker, 400 W">
            <a:extLst>
              <a:ext uri="{FF2B5EF4-FFF2-40B4-BE49-F238E27FC236}">
                <a16:creationId xmlns:a16="http://schemas.microsoft.com/office/drawing/2014/main" xmlns="" id="{36623059-1522-59C6-9E53-6D89DC7E5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12188" r="2275" b="13602"/>
          <a:stretch/>
        </p:blipFill>
        <p:spPr bwMode="auto">
          <a:xfrm rot="16200000">
            <a:off x="4807200" y="3581089"/>
            <a:ext cx="1588619" cy="98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8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E12D2E6-793D-BE90-5302-5B301DB1AC2F}"/>
              </a:ext>
            </a:extLst>
          </p:cNvPr>
          <p:cNvSpPr/>
          <p:nvPr/>
        </p:nvSpPr>
        <p:spPr>
          <a:xfrm>
            <a:off x="3236884" y="451173"/>
            <a:ext cx="57182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0" dirty="0">
                <a:latin typeface="Berlin Sans FB Demi" panose="020E0802020502020306" pitchFamily="34" charset="0"/>
              </a:rPr>
              <a:t>Implementation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977584F4-F505-533E-CD33-60172F222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8914" b="5543"/>
          <a:stretch/>
        </p:blipFill>
        <p:spPr bwMode="auto">
          <a:xfrm>
            <a:off x="1861457" y="2051764"/>
            <a:ext cx="8469085" cy="414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5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E12D2E6-793D-BE90-5302-5B301DB1AC2F}"/>
              </a:ext>
            </a:extLst>
          </p:cNvPr>
          <p:cNvSpPr/>
          <p:nvPr/>
        </p:nvSpPr>
        <p:spPr>
          <a:xfrm>
            <a:off x="2676639" y="451173"/>
            <a:ext cx="68387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smtClean="0">
                <a:ln w="0"/>
                <a:latin typeface="Berlin Sans FB Demi" panose="020E0802020502020306" pitchFamily="34" charset="0"/>
              </a:rPr>
              <a:t>Working Procedure</a:t>
            </a:r>
            <a:endParaRPr lang="en-US" sz="6000" b="0" cap="none" spc="0" dirty="0">
              <a:ln w="0"/>
              <a:latin typeface="Berlin Sans FB Demi" panose="020E0802020502020306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5A51197-F488-A7FD-439C-C9D46A7256D5}"/>
              </a:ext>
            </a:extLst>
          </p:cNvPr>
          <p:cNvSpPr/>
          <p:nvPr/>
        </p:nvSpPr>
        <p:spPr>
          <a:xfrm>
            <a:off x="488000" y="1675457"/>
            <a:ext cx="9587817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/>
              <a:t>The basic components that react to the input are </a:t>
            </a:r>
            <a:endParaRPr lang="en-SG" sz="2400" dirty="0" smtClean="0"/>
          </a:p>
          <a:p>
            <a:pPr>
              <a:lnSpc>
                <a:spcPct val="150000"/>
              </a:lnSpc>
            </a:pPr>
            <a:r>
              <a:rPr lang="en-SG" sz="2400" dirty="0" smtClean="0"/>
              <a:t>• </a:t>
            </a:r>
            <a:r>
              <a:rPr lang="en-SG" sz="2400" dirty="0"/>
              <a:t>16x2 Serial LCD </a:t>
            </a:r>
            <a:r>
              <a:rPr lang="en-SG" sz="2400" dirty="0" smtClean="0"/>
              <a:t>Modules</a:t>
            </a:r>
          </a:p>
          <a:p>
            <a:pPr>
              <a:lnSpc>
                <a:spcPct val="150000"/>
              </a:lnSpc>
            </a:pPr>
            <a:r>
              <a:rPr lang="en-SG" sz="2400" dirty="0" smtClean="0"/>
              <a:t> </a:t>
            </a:r>
            <a:r>
              <a:rPr lang="en-SG" sz="2400" dirty="0"/>
              <a:t>• NRF24L01+ 2.4GHz Wireless Transceiver Modules (Transmitter Mode) </a:t>
            </a:r>
            <a:endParaRPr lang="en-SG" sz="2400" dirty="0" smtClean="0"/>
          </a:p>
          <a:p>
            <a:pPr>
              <a:lnSpc>
                <a:spcPct val="150000"/>
              </a:lnSpc>
            </a:pPr>
            <a:r>
              <a:rPr lang="en-SG" sz="2400" dirty="0" smtClean="0"/>
              <a:t>• </a:t>
            </a:r>
            <a:r>
              <a:rPr lang="en-SG" sz="2400" dirty="0"/>
              <a:t>Audio Driver </a:t>
            </a:r>
            <a:r>
              <a:rPr lang="en-SG" sz="2400" dirty="0" smtClean="0"/>
              <a:t>Modules</a:t>
            </a:r>
          </a:p>
          <a:p>
            <a:pPr>
              <a:lnSpc>
                <a:spcPct val="150000"/>
              </a:lnSpc>
            </a:pPr>
            <a:r>
              <a:rPr lang="en-SG" sz="2400" dirty="0" smtClean="0"/>
              <a:t> </a:t>
            </a:r>
            <a:r>
              <a:rPr lang="en-SG" sz="2400" dirty="0"/>
              <a:t>• Speakers </a:t>
            </a:r>
            <a:endParaRPr lang="en-SG" sz="2400" dirty="0" smtClean="0"/>
          </a:p>
          <a:p>
            <a:pPr>
              <a:lnSpc>
                <a:spcPct val="150000"/>
              </a:lnSpc>
            </a:pPr>
            <a:r>
              <a:rPr lang="en-SG" sz="2400" dirty="0" smtClean="0"/>
              <a:t>The </a:t>
            </a:r>
            <a:r>
              <a:rPr lang="en-SG" sz="2400" dirty="0"/>
              <a:t>components that receive </a:t>
            </a:r>
            <a:r>
              <a:rPr lang="en-SG" sz="2400" dirty="0" smtClean="0"/>
              <a:t>commands</a:t>
            </a:r>
          </a:p>
          <a:p>
            <a:pPr>
              <a:lnSpc>
                <a:spcPct val="150000"/>
              </a:lnSpc>
            </a:pPr>
            <a:r>
              <a:rPr lang="en-SG" sz="2400" dirty="0" smtClean="0"/>
              <a:t> </a:t>
            </a:r>
            <a:r>
              <a:rPr lang="en-SG" sz="2400" dirty="0"/>
              <a:t>• NRF24L01+ 2.4GHz Wireless Transceiver Modules (Receiver Mode) </a:t>
            </a:r>
            <a:endParaRPr lang="en-SG" sz="2400" dirty="0" smtClean="0"/>
          </a:p>
          <a:p>
            <a:pPr>
              <a:lnSpc>
                <a:spcPct val="150000"/>
              </a:lnSpc>
            </a:pPr>
            <a:r>
              <a:rPr lang="en-SG" sz="2400" dirty="0" smtClean="0"/>
              <a:t>• </a:t>
            </a:r>
            <a:r>
              <a:rPr lang="en-SG" sz="2400" dirty="0"/>
              <a:t>IR sensors</a:t>
            </a:r>
            <a:endParaRPr lang="en-US" sz="5400" b="0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424078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295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Bauhaus 93</vt:lpstr>
      <vt:lpstr>Berlin Sans FB Demi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abrar khan</dc:creator>
  <cp:lastModifiedBy>User1</cp:lastModifiedBy>
  <cp:revision>6</cp:revision>
  <dcterms:created xsi:type="dcterms:W3CDTF">2023-12-16T12:54:51Z</dcterms:created>
  <dcterms:modified xsi:type="dcterms:W3CDTF">2023-12-17T06:43:09Z</dcterms:modified>
</cp:coreProperties>
</file>